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1"/>
  </p:sldMasterIdLst>
  <p:notesMasterIdLst>
    <p:notesMasterId r:id="rId25"/>
  </p:notesMasterIdLst>
  <p:sldIdLst>
    <p:sldId id="256" r:id="rId2"/>
    <p:sldId id="257" r:id="rId3"/>
    <p:sldId id="258" r:id="rId4"/>
    <p:sldId id="285" r:id="rId5"/>
    <p:sldId id="286" r:id="rId6"/>
    <p:sldId id="287" r:id="rId7"/>
    <p:sldId id="261" r:id="rId8"/>
    <p:sldId id="266" r:id="rId9"/>
    <p:sldId id="288" r:id="rId10"/>
    <p:sldId id="279" r:id="rId11"/>
    <p:sldId id="270" r:id="rId12"/>
    <p:sldId id="267" r:id="rId13"/>
    <p:sldId id="268" r:id="rId14"/>
    <p:sldId id="263" r:id="rId15"/>
    <p:sldId id="264" r:id="rId16"/>
    <p:sldId id="265" r:id="rId17"/>
    <p:sldId id="273" r:id="rId18"/>
    <p:sldId id="280" r:id="rId19"/>
    <p:sldId id="281" r:id="rId20"/>
    <p:sldId id="282" r:id="rId21"/>
    <p:sldId id="283" r:id="rId22"/>
    <p:sldId id="284" r:id="rId23"/>
    <p:sldId id="27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5264" autoAdjust="0"/>
  </p:normalViewPr>
  <p:slideViewPr>
    <p:cSldViewPr snapToGrid="0">
      <p:cViewPr varScale="1">
        <p:scale>
          <a:sx n="116" d="100"/>
          <a:sy n="116" d="100"/>
        </p:scale>
        <p:origin x="13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92C62-4EDE-48C0-A8E9-F05660212F7E}" type="datetimeFigureOut">
              <a:rPr lang="en-US" smtClean="0"/>
              <a:t>8/22/2015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E74A8-2AAA-4D79-A58D-E7E68E47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5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Chia </a:t>
            </a:r>
            <a:r>
              <a:rPr lang="en-US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luồng</a:t>
            </a:r>
            <a:r>
              <a:rPr lang="en-US" baseline="0" dirty="0" smtClean="0"/>
              <a:t> search – appointment, accept – contract - extend contract, Repair request,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5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56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72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3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25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lúc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chữa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muốn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yêu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dirty="0" smtClean="0"/>
              <a:t>.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kh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</a:t>
            </a:r>
            <a:r>
              <a:rPr lang="vi-VN" baseline="0" dirty="0" smtClean="0"/>
              <a:t>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1 tin </a:t>
            </a:r>
            <a:r>
              <a:rPr lang="en-US" baseline="0" dirty="0" err="1" smtClean="0"/>
              <a:t>nhắn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phi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chối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</a:t>
            </a:r>
            <a:r>
              <a:rPr lang="vi-VN" baseline="0" dirty="0" smtClean="0"/>
              <a:t>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smtClean="0"/>
              <a:t>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7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2FA6-9BA6-4B4F-AE99-90F88A80269F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2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5EE82-0FFF-48EF-A2C5-439DDF04C83A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2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235841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324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861137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5419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433C-D46C-4579-BA0E-9196B0E6405F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082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B77D-A250-46E0-8E18-5D6B20B958BC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8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6F036-4857-477E-B0F3-EAA76BF3A87E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97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13987-67D6-4BA4-BB64-1545821A185E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1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2143-AB3E-4E00-B751-45DFC36EE7D7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1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BC1-D257-4CD1-AE6A-5EF434EDB6B6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959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E20D6-77F2-4F2A-9CED-5B969CE825EE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4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0B28-0126-4489-BE46-FE8F1A875EAE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7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8F51-8563-4462-A6AE-448EB912F18A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29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5513-9A19-4147-B38C-FC727D50D8AB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2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6D9D-800F-49BB-8FF9-94A9F32541C8}" type="datetime1">
              <a:rPr lang="en-US" smtClean="0"/>
              <a:t>8/22/2015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7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nphongchothuequan1.com.vn/" TargetMode="External"/><Relationship Id="rId5" Type="http://schemas.openxmlformats.org/officeDocument/2006/relationships/hyperlink" Target="http://vanphonggiatotchothue.com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72" y="3090332"/>
            <a:ext cx="6786390" cy="960501"/>
          </a:xfrm>
        </p:spPr>
        <p:txBody>
          <a:bodyPr>
            <a:normAutofit/>
          </a:bodyPr>
          <a:lstStyle/>
          <a:p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4021" y="4050834"/>
            <a:ext cx="4237560" cy="1951381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Supervisor: 	Mr. </a:t>
            </a:r>
            <a:r>
              <a:rPr lang="en-US" dirty="0" err="1" smtClean="0">
                <a:solidFill>
                  <a:schemeClr val="tx1"/>
                </a:solidFill>
              </a:rPr>
              <a:t>Nguyễn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Trọng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Tài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Members : </a:t>
            </a:r>
            <a:r>
              <a:rPr lang="en-US" dirty="0" smtClean="0">
                <a:solidFill>
                  <a:schemeClr val="tx1"/>
                </a:solidFill>
              </a:rPr>
              <a:t>	Lê </a:t>
            </a:r>
            <a:r>
              <a:rPr lang="en-US" dirty="0" err="1" smtClean="0">
                <a:solidFill>
                  <a:schemeClr val="tx1"/>
                </a:solidFill>
              </a:rPr>
              <a:t>Xuân</a:t>
            </a:r>
            <a:r>
              <a:rPr lang="en-US" dirty="0" smtClean="0">
                <a:solidFill>
                  <a:schemeClr val="tx1"/>
                </a:solidFill>
              </a:rPr>
              <a:t> Tiến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Nguyễn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Vũ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Hoàng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Quốc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Trương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Tiến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Thành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Trần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Lê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Tuấn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631" y="1588616"/>
            <a:ext cx="378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Capstone Project Defense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54" y="312642"/>
            <a:ext cx="4699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6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975856" y="1843250"/>
            <a:ext cx="5519351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879230" y="155228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Request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Rental/Repair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86" y="2130666"/>
            <a:ext cx="1357505" cy="11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69" y="1969659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0800000">
            <a:off x="5192644" y="2405793"/>
            <a:ext cx="1537669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45025" y="346242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98033" y="329007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166362" y="3100473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470" y="2091445"/>
            <a:ext cx="1005017" cy="93528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688105" y="30031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025252" y="2101873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Check request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302" y="4656089"/>
            <a:ext cx="961068" cy="8604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23640" y="550951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34178" y="3714853"/>
            <a:ext cx="986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Assign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2226655" y="2122984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Send SMS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1984254" y="2809689"/>
            <a:ext cx="1799201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4129465" y="4036032"/>
            <a:ext cx="848559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345441" y="4321036"/>
            <a:ext cx="1756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Accept/Reject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61397" y="5464629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Meet customer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57750" y="3843093"/>
            <a:ext cx="1819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 Accept/Reject</a:t>
            </a:r>
          </a:p>
        </p:txBody>
      </p:sp>
      <p:sp>
        <p:nvSpPr>
          <p:cNvPr id="24" name="Right Arrow 23"/>
          <p:cNvSpPr/>
          <p:nvPr/>
        </p:nvSpPr>
        <p:spPr>
          <a:xfrm rot="10800000">
            <a:off x="1984253" y="2385728"/>
            <a:ext cx="1738375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6200000">
            <a:off x="3757767" y="4036161"/>
            <a:ext cx="848301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-Up Arrow 35"/>
          <p:cNvSpPr/>
          <p:nvPr/>
        </p:nvSpPr>
        <p:spPr>
          <a:xfrm rot="5400000">
            <a:off x="1380486" y="3113611"/>
            <a:ext cx="1879217" cy="2926720"/>
          </a:xfrm>
          <a:prstGeom prst="leftUpArrow">
            <a:avLst>
              <a:gd name="adj1" fmla="val 11055"/>
              <a:gd name="adj2" fmla="val 13177"/>
              <a:gd name="adj3" fmla="val 12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02250" y="3135537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5067530" y="2144095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685856" y="3767917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2213736" y="2160628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364334" y="4361350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3" name="Oval 42"/>
          <p:cNvSpPr/>
          <p:nvPr/>
        </p:nvSpPr>
        <p:spPr>
          <a:xfrm>
            <a:off x="2197141" y="550951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4" name="Oval 43"/>
          <p:cNvSpPr/>
          <p:nvPr/>
        </p:nvSpPr>
        <p:spPr>
          <a:xfrm>
            <a:off x="1233738" y="3899145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6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16" grpId="0" animBg="1"/>
      <p:bldP spid="7" grpId="0"/>
      <p:bldP spid="31" grpId="0"/>
      <p:bldP spid="28" grpId="0"/>
      <p:bldP spid="35" grpId="0"/>
      <p:bldP spid="41" grpId="0"/>
      <p:bldP spid="17" grpId="0"/>
      <p:bldP spid="19" grpId="0"/>
      <p:bldP spid="21" grpId="0"/>
      <p:bldP spid="26" grpId="0" animBg="1"/>
      <p:bldP spid="27" grpId="0" animBg="1"/>
      <p:bldP spid="29" grpId="0"/>
      <p:bldP spid="30" grpId="0"/>
      <p:bldP spid="32" grpId="0"/>
      <p:bldP spid="24" grpId="0" animBg="1"/>
      <p:bldP spid="2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781529" y="1921616"/>
            <a:ext cx="5519351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879230" y="155228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Extend/Return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16" y="3284104"/>
            <a:ext cx="1159106" cy="9670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582" y="3170715"/>
            <a:ext cx="915964" cy="1421323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0800000">
            <a:off x="5175344" y="3640622"/>
            <a:ext cx="1559850" cy="264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2128921" y="3757065"/>
            <a:ext cx="1742863" cy="3269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53420" y="459203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55316" y="4274991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100726" y="3449369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 smtClean="0"/>
              <a:t>  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54" y="3244484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778057" y="42449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096018" y="3896202"/>
            <a:ext cx="1669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 Check, </a:t>
            </a:r>
            <a:r>
              <a:rPr lang="en-US" sz="1600" dirty="0"/>
              <a:t>then </a:t>
            </a:r>
            <a:endParaRPr lang="en-US" sz="1600" dirty="0" smtClean="0"/>
          </a:p>
          <a:p>
            <a:r>
              <a:rPr lang="en-US" sz="1600" dirty="0" smtClean="0"/>
              <a:t>Accept or </a:t>
            </a:r>
          </a:p>
          <a:p>
            <a:r>
              <a:rPr lang="en-US" sz="1600" dirty="0" smtClean="0"/>
              <a:t>cancel </a:t>
            </a:r>
            <a:r>
              <a:rPr lang="en-US" sz="1600" dirty="0"/>
              <a:t>request</a:t>
            </a:r>
          </a:p>
        </p:txBody>
      </p:sp>
      <p:sp>
        <p:nvSpPr>
          <p:cNvPr id="18" name="Oval 17"/>
          <p:cNvSpPr/>
          <p:nvPr/>
        </p:nvSpPr>
        <p:spPr>
          <a:xfrm>
            <a:off x="2108220" y="3516226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75344" y="394013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6" grpId="0" animBg="1"/>
      <p:bldP spid="25" grpId="0" animBg="1"/>
      <p:bldP spid="7" grpId="0"/>
      <p:bldP spid="31" grpId="0"/>
      <p:bldP spid="28" grpId="0"/>
      <p:bldP spid="35" grpId="0"/>
      <p:bldP spid="41" grpId="0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77" y="259644"/>
            <a:ext cx="6347713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vi-VN" dirty="0"/>
          </a:p>
        </p:txBody>
      </p:sp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989501" y="4853628"/>
            <a:ext cx="2352381" cy="1638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28842" y="435754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31919" y="6304002"/>
            <a:ext cx="138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 item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1208413"/>
            <a:ext cx="1355038" cy="13021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015" y="3143487"/>
            <a:ext cx="1220586" cy="122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40440" y="441963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5523" y="2627321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Appointment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66717" y="928328"/>
            <a:ext cx="1015629" cy="1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6139" y="4417837"/>
            <a:ext cx="16383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7305" y="1901649"/>
            <a:ext cx="12573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Content Placeholder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83" y="3344952"/>
            <a:ext cx="989983" cy="989983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rot="20175225" flipV="1">
            <a:off x="4712156" y="2997050"/>
            <a:ext cx="2579584" cy="245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5815611" flipV="1">
            <a:off x="3391506" y="2788276"/>
            <a:ext cx="804630" cy="274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flipV="1">
            <a:off x="5043945" y="4020535"/>
            <a:ext cx="2169655" cy="235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926926" flipV="1">
            <a:off x="4778836" y="4929596"/>
            <a:ext cx="2314579" cy="268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2664207" flipV="1">
            <a:off x="2165279" y="3038403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9284337" flipV="1">
            <a:off x="2221723" y="4517248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188984" flipV="1">
            <a:off x="3865594" y="4930784"/>
            <a:ext cx="630888" cy="224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765907" y="6488668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Amenity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37489" y="2202340"/>
            <a:ext cx="100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1462" y="3702787"/>
            <a:ext cx="843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75952" y="627665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730" y="5356476"/>
            <a:ext cx="1494762" cy="8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8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3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16" y="3423974"/>
            <a:ext cx="989983" cy="9899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70" y="3446893"/>
            <a:ext cx="1159106" cy="967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14531" y="458332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4644" y="451246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flipV="1">
            <a:off x="3350619" y="3918965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Pros:</a:t>
            </a:r>
          </a:p>
          <a:p>
            <a:pPr lvl="1" fontAlgn="base"/>
            <a:r>
              <a:rPr lang="vi-VN" dirty="0" smtClean="0"/>
              <a:t>Providing </a:t>
            </a:r>
            <a:r>
              <a:rPr lang="vi-VN" dirty="0"/>
              <a:t>search engines criteria: price, location</a:t>
            </a:r>
            <a:r>
              <a:rPr lang="en-US" dirty="0"/>
              <a:t>, amenities</a:t>
            </a:r>
            <a:r>
              <a:rPr lang="vi-VN" dirty="0"/>
              <a:t>...</a:t>
            </a:r>
            <a:endParaRPr lang="en-US" dirty="0"/>
          </a:p>
          <a:p>
            <a:pPr lvl="1" fontAlgn="base"/>
            <a:r>
              <a:rPr lang="vi-VN" dirty="0"/>
              <a:t>Providing full information about the office. Support map for </a:t>
            </a:r>
            <a:r>
              <a:rPr lang="vi-VN" dirty="0" smtClean="0"/>
              <a:t>customers</a:t>
            </a:r>
            <a:r>
              <a:rPr lang="en-US" dirty="0" smtClean="0"/>
              <a:t>.</a:t>
            </a:r>
            <a:endParaRPr lang="en-US" dirty="0"/>
          </a:p>
          <a:p>
            <a:pPr lvl="1" fontAlgn="base"/>
            <a:r>
              <a:rPr lang="en-US" dirty="0" smtClean="0"/>
              <a:t>Making an appointment easily.</a:t>
            </a:r>
            <a:endParaRPr lang="en-US" dirty="0"/>
          </a:p>
          <a:p>
            <a:pPr lvl="1" fontAlgn="base"/>
            <a:r>
              <a:rPr lang="en-US" dirty="0" smtClean="0"/>
              <a:t>Manage contract easily.</a:t>
            </a:r>
            <a:endParaRPr lang="en-US" dirty="0"/>
          </a:p>
          <a:p>
            <a:pPr lvl="1" fontAlgn="base"/>
            <a:r>
              <a:rPr lang="en-US" dirty="0" smtClean="0"/>
              <a:t>The customer’s requests are automatically suggest by system.</a:t>
            </a:r>
            <a:endParaRPr lang="en-US" dirty="0"/>
          </a:p>
          <a:p>
            <a:pPr lvl="1" fontAlgn="base"/>
            <a:r>
              <a:rPr lang="en-US" dirty="0" smtClean="0"/>
              <a:t>Helping staff easily to manage and update their jobs by mobile application.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8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Cons:</a:t>
            </a:r>
          </a:p>
          <a:p>
            <a:pPr lvl="1" fontAlgn="base"/>
            <a:r>
              <a:rPr lang="en-US" dirty="0" smtClean="0"/>
              <a:t>Owner of</a:t>
            </a:r>
            <a:r>
              <a:rPr lang="vi-VN" dirty="0" smtClean="0"/>
              <a:t> </a:t>
            </a:r>
            <a:r>
              <a:rPr lang="vi-VN" dirty="0"/>
              <a:t>the office must contact us to post their information.</a:t>
            </a:r>
            <a:endParaRPr lang="en-US" dirty="0"/>
          </a:p>
          <a:p>
            <a:pPr lvl="1" fontAlgn="base"/>
            <a:r>
              <a:rPr lang="vi-VN" dirty="0" smtClean="0"/>
              <a:t>The </a:t>
            </a:r>
            <a:r>
              <a:rPr lang="vi-VN" dirty="0"/>
              <a:t>function of notification system is limited.</a:t>
            </a:r>
            <a:endParaRPr lang="en-US" dirty="0"/>
          </a:p>
          <a:p>
            <a:pPr lvl="1"/>
            <a:r>
              <a:rPr lang="en-US" dirty="0" smtClean="0"/>
              <a:t>Only in Ho Chi Minh city.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5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application for customer.</a:t>
            </a:r>
          </a:p>
          <a:p>
            <a:r>
              <a:rPr lang="en-US" dirty="0" smtClean="0"/>
              <a:t>Owner can create and manage their office.</a:t>
            </a:r>
          </a:p>
          <a:p>
            <a:r>
              <a:rPr lang="en-US" dirty="0" smtClean="0"/>
              <a:t>Extend system for different locations.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0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0465" y="6041362"/>
            <a:ext cx="4622973" cy="365125"/>
          </a:xfrm>
        </p:spPr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53768" y="847328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35658" y="1235255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53422" y="162318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79894" y="1359946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696967" y="16855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572276" y="2218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98749" y="2156581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960204" y="2859700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79894" y="2599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778113" y="297053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33979" y="313679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715767" y="3405223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8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1389" y="2720058"/>
            <a:ext cx="1611005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3709" y="3598578"/>
            <a:ext cx="2186364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data in K groups</a:t>
            </a:r>
          </a:p>
        </p:txBody>
      </p:sp>
      <p:sp>
        <p:nvSpPr>
          <p:cNvPr id="17" name="Flowchart: Terminator 16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43711" y="1175176"/>
                <a:ext cx="866006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K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711" y="1175176"/>
                <a:ext cx="866006" cy="372410"/>
              </a:xfrm>
              <a:prstGeom prst="rect">
                <a:avLst/>
              </a:prstGeom>
              <a:blipFill rotWithShape="0">
                <a:blip r:embed="rId2"/>
                <a:stretch>
                  <a:fillRect l="-633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94789" y="1748823"/>
                <a:ext cx="2797561" cy="61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normalized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789" y="1748823"/>
                <a:ext cx="2797561" cy="6183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29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 animBg="1"/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08670"/>
            <a:ext cx="6347714" cy="4632694"/>
          </a:xfrm>
        </p:spPr>
        <p:txBody>
          <a:bodyPr>
            <a:normAutofit fontScale="92500" lnSpcReduction="10000"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Current Situation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Solution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Business Model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Revenue Model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System Component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Project Features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Search Office - Request Appointment - Create Contract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Request Office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Request Rental/Repair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Extend and Return contract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Statistic and Management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Pros and Cons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Future Development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3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1389" y="2720058"/>
            <a:ext cx="1611005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3709" y="3598578"/>
            <a:ext cx="2186364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data in K groups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6317" y="4488671"/>
            <a:ext cx="1841149" cy="602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the mean of each group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3159" y="5542698"/>
            <a:ext cx="2347465" cy="672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based on minimum distance to mean</a:t>
            </a:r>
          </a:p>
        </p:txBody>
      </p:sp>
      <p:sp>
        <p:nvSpPr>
          <p:cNvPr id="15" name="Flowchart: Decision 14"/>
          <p:cNvSpPr/>
          <p:nvPr/>
        </p:nvSpPr>
        <p:spPr>
          <a:xfrm>
            <a:off x="4154093" y="4306403"/>
            <a:ext cx="2094307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changed?</a:t>
            </a:r>
          </a:p>
        </p:txBody>
      </p:sp>
      <p:sp>
        <p:nvSpPr>
          <p:cNvPr id="16" name="Flowchart: Terminator 15"/>
          <p:cNvSpPr/>
          <p:nvPr/>
        </p:nvSpPr>
        <p:spPr>
          <a:xfrm>
            <a:off x="4625888" y="5903359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sp>
        <p:nvSpPr>
          <p:cNvPr id="17" name="Flowchart: Terminator 16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426892" y="3968887"/>
            <a:ext cx="0" cy="519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26892" y="5091385"/>
            <a:ext cx="0" cy="45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5400000" flipH="1" flipV="1">
            <a:off x="2145345" y="4206097"/>
            <a:ext cx="1290293" cy="2727202"/>
          </a:xfrm>
          <a:prstGeom prst="bentConnector4">
            <a:avLst>
              <a:gd name="adj1" fmla="val -21525"/>
              <a:gd name="adj2" fmla="val 71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195494" y="5542698"/>
            <a:ext cx="5753" cy="36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6200000" flipV="1">
            <a:off x="3255730" y="2360886"/>
            <a:ext cx="116680" cy="37743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45"/>
          <p:cNvSpPr txBox="1"/>
          <p:nvPr/>
        </p:nvSpPr>
        <p:spPr>
          <a:xfrm>
            <a:off x="5143711" y="3968887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27" name="Text Box 46"/>
          <p:cNvSpPr txBox="1"/>
          <p:nvPr/>
        </p:nvSpPr>
        <p:spPr>
          <a:xfrm>
            <a:off x="5279967" y="5451274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953768" y="847328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535658" y="1235255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53422" y="162318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179894" y="1359946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96967" y="16855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572276" y="2218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098749" y="2156581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960204" y="2859700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179894" y="2599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778113" y="297053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433979" y="313679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715767" y="3405223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58670" y="1422291"/>
            <a:ext cx="140770" cy="140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832419" y="2570486"/>
            <a:ext cx="140770" cy="1407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485942" y="2726683"/>
            <a:ext cx="140770" cy="14077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>
            <a:stCxn id="30" idx="3"/>
            <a:endCxn id="40" idx="2"/>
          </p:cNvCxnSpPr>
          <p:nvPr/>
        </p:nvCxnSpPr>
        <p:spPr>
          <a:xfrm flipV="1">
            <a:off x="4778113" y="1492676"/>
            <a:ext cx="780557" cy="192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0" idx="2"/>
            <a:endCxn id="41" idx="0"/>
          </p:cNvCxnSpPr>
          <p:nvPr/>
        </p:nvCxnSpPr>
        <p:spPr>
          <a:xfrm>
            <a:off x="4715768" y="1747873"/>
            <a:ext cx="187036" cy="822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42" idx="1"/>
          </p:cNvCxnSpPr>
          <p:nvPr/>
        </p:nvCxnSpPr>
        <p:spPr>
          <a:xfrm>
            <a:off x="4778113" y="1747873"/>
            <a:ext cx="1728444" cy="999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5616" y="1411351"/>
            <a:ext cx="140770" cy="140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843061" y="2251281"/>
            <a:ext cx="140770" cy="14077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094002" y="3064081"/>
            <a:ext cx="140770" cy="1407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2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6" grpId="0"/>
      <p:bldP spid="27" grpId="0"/>
      <p:bldP spid="29" grpId="0" animBg="1"/>
      <p:bldP spid="30" grpId="0" animBg="1"/>
      <p:bldP spid="30" grpId="1" animBg="1"/>
      <p:bldP spid="30" grpId="2" animBg="1"/>
      <p:bldP spid="31" grpId="0" animBg="1"/>
      <p:bldP spid="32" grpId="0" animBg="1"/>
      <p:bldP spid="32" grpId="1" animBg="1"/>
      <p:bldP spid="32" grpId="2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8" grpId="1" animBg="1"/>
      <p:bldP spid="38" grpId="2" animBg="1"/>
      <p:bldP spid="39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28124" y="644340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10014" y="1032267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27778" y="1420194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54250" y="1156958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71323" y="1482539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46632" y="2015939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873105" y="1953593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34560" y="2656712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54250" y="2396939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52469" y="2767549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08335" y="2933804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490123" y="3202235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KNN Algorithm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268207" y="3019981"/>
            <a:ext cx="140770" cy="14077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7147" y="2720058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</a:t>
            </a: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query point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3709" y="3598578"/>
            <a:ext cx="2186364" cy="519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</a:t>
            </a: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lculate min K distance from query point to sample points 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Flowchart: Terminator 37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3069394" y="1875291"/>
                <a:ext cx="1090427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 </a:t>
                </a:r>
                <a:r>
                  <a:rPr lang="en-US" dirty="0" smtClean="0"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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394" y="1875291"/>
                <a:ext cx="1090427" cy="372410"/>
              </a:xfrm>
              <a:prstGeom prst="rect">
                <a:avLst/>
              </a:prstGeom>
              <a:blipFill rotWithShape="0">
                <a:blip r:embed="rId2"/>
                <a:stretch>
                  <a:fillRect l="-505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>
            <a:stCxn id="34" idx="5"/>
            <a:endCxn id="13" idx="1"/>
          </p:cNvCxnSpPr>
          <p:nvPr/>
        </p:nvCxnSpPr>
        <p:spPr>
          <a:xfrm flipV="1">
            <a:off x="7388362" y="2719058"/>
            <a:ext cx="346198" cy="421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4" idx="2"/>
            <a:endCxn id="17" idx="3"/>
          </p:cNvCxnSpPr>
          <p:nvPr/>
        </p:nvCxnSpPr>
        <p:spPr>
          <a:xfrm flipH="1" flipV="1">
            <a:off x="6333026" y="2996150"/>
            <a:ext cx="935181" cy="9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Decision 51"/>
          <p:cNvSpPr/>
          <p:nvPr/>
        </p:nvSpPr>
        <p:spPr>
          <a:xfrm>
            <a:off x="373984" y="4592788"/>
            <a:ext cx="2094307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More than 1 most frequency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Arrow Connector 52"/>
          <p:cNvCxnSpPr>
            <a:stCxn id="37" idx="2"/>
            <a:endCxn id="52" idx="0"/>
          </p:cNvCxnSpPr>
          <p:nvPr/>
        </p:nvCxnSpPr>
        <p:spPr>
          <a:xfrm flipH="1">
            <a:off x="1421138" y="4118330"/>
            <a:ext cx="5753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Terminator 57"/>
          <p:cNvSpPr/>
          <p:nvPr/>
        </p:nvSpPr>
        <p:spPr>
          <a:xfrm>
            <a:off x="851532" y="6172285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cxnSp>
        <p:nvCxnSpPr>
          <p:cNvPr id="59" name="Straight Arrow Connector 58"/>
          <p:cNvCxnSpPr>
            <a:stCxn id="52" idx="2"/>
            <a:endCxn id="58" idx="0"/>
          </p:cNvCxnSpPr>
          <p:nvPr/>
        </p:nvCxnSpPr>
        <p:spPr>
          <a:xfrm>
            <a:off x="1421138" y="5829083"/>
            <a:ext cx="0" cy="34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Box 46"/>
          <p:cNvSpPr txBox="1"/>
          <p:nvPr/>
        </p:nvSpPr>
        <p:spPr>
          <a:xfrm>
            <a:off x="1505611" y="5815736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510633" y="5025780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Return min distance group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Arrow Connector 64"/>
          <p:cNvCxnSpPr>
            <a:stCxn id="52" idx="3"/>
            <a:endCxn id="63" idx="1"/>
          </p:cNvCxnSpPr>
          <p:nvPr/>
        </p:nvCxnSpPr>
        <p:spPr>
          <a:xfrm flipV="1">
            <a:off x="2468291" y="5210935"/>
            <a:ext cx="10423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63" idx="2"/>
            <a:endCxn id="58" idx="3"/>
          </p:cNvCxnSpPr>
          <p:nvPr/>
        </p:nvCxnSpPr>
        <p:spPr>
          <a:xfrm rot="5400000">
            <a:off x="2709918" y="4676915"/>
            <a:ext cx="1071286" cy="25096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Box 45"/>
          <p:cNvSpPr txBox="1"/>
          <p:nvPr/>
        </p:nvSpPr>
        <p:spPr>
          <a:xfrm>
            <a:off x="2499558" y="4851427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420001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42" grpId="0"/>
      <p:bldP spid="52" grpId="0" animBg="1"/>
      <p:bldP spid="58" grpId="0" animBg="1"/>
      <p:bldP spid="60" grpId="0"/>
      <p:bldP spid="63" grpId="0" animBg="1"/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04465" y="0"/>
            <a:ext cx="6347713" cy="695325"/>
          </a:xfrm>
        </p:spPr>
        <p:txBody>
          <a:bodyPr/>
          <a:lstStyle/>
          <a:p>
            <a:r>
              <a:rPr lang="en-US" dirty="0" smtClean="0"/>
              <a:t>Suggest Schedule</a:t>
            </a:r>
            <a:endParaRPr lang="en-US" dirty="0"/>
          </a:p>
        </p:txBody>
      </p:sp>
      <p:sp>
        <p:nvSpPr>
          <p:cNvPr id="7" name="Flowchart: Data 6"/>
          <p:cNvSpPr/>
          <p:nvPr/>
        </p:nvSpPr>
        <p:spPr>
          <a:xfrm>
            <a:off x="547311" y="2270094"/>
            <a:ext cx="1759162" cy="370309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Unassigned job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7147" y="3114861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Suggest assign day (?)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Flowchart: Terminator 9"/>
          <p:cNvSpPr/>
          <p:nvPr/>
        </p:nvSpPr>
        <p:spPr>
          <a:xfrm>
            <a:off x="857287" y="551366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1" name="Straight Arrow Connector 10"/>
          <p:cNvCxnSpPr>
            <a:stCxn id="10" idx="2"/>
            <a:endCxn id="53" idx="0"/>
          </p:cNvCxnSpPr>
          <p:nvPr/>
        </p:nvCxnSpPr>
        <p:spPr>
          <a:xfrm flipH="1">
            <a:off x="1426892" y="1141545"/>
            <a:ext cx="1" cy="28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26892" y="2640403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  <a:endCxn id="14" idx="0"/>
          </p:cNvCxnSpPr>
          <p:nvPr/>
        </p:nvCxnSpPr>
        <p:spPr>
          <a:xfrm flipH="1">
            <a:off x="1421138" y="3485170"/>
            <a:ext cx="5754" cy="32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13"/>
          <p:cNvSpPr/>
          <p:nvPr/>
        </p:nvSpPr>
        <p:spPr>
          <a:xfrm>
            <a:off x="249200" y="3813171"/>
            <a:ext cx="2343876" cy="987949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staff in assign day?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7147" y="5129411"/>
            <a:ext cx="1979490" cy="429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Suggest assign to staff which have least jobs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7147" y="5886889"/>
            <a:ext cx="1979490" cy="429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 schedule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Flowchart: Decision 16"/>
          <p:cNvSpPr/>
          <p:nvPr/>
        </p:nvSpPr>
        <p:spPr>
          <a:xfrm>
            <a:off x="3674788" y="5483334"/>
            <a:ext cx="2343876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Still have unassigned job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>
            <a:stCxn id="14" idx="2"/>
            <a:endCxn id="15" idx="0"/>
          </p:cNvCxnSpPr>
          <p:nvPr/>
        </p:nvCxnSpPr>
        <p:spPr>
          <a:xfrm>
            <a:off x="1421138" y="4801120"/>
            <a:ext cx="5754" cy="32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16" idx="0"/>
          </p:cNvCxnSpPr>
          <p:nvPr/>
        </p:nvCxnSpPr>
        <p:spPr>
          <a:xfrm>
            <a:off x="1426892" y="5558597"/>
            <a:ext cx="0" cy="328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7" idx="1"/>
          </p:cNvCxnSpPr>
          <p:nvPr/>
        </p:nvCxnSpPr>
        <p:spPr>
          <a:xfrm>
            <a:off x="2416637" y="6101482"/>
            <a:ext cx="125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7" idx="0"/>
            <a:endCxn id="7" idx="1"/>
          </p:cNvCxnSpPr>
          <p:nvPr/>
        </p:nvCxnSpPr>
        <p:spPr>
          <a:xfrm rot="16200000" flipV="1">
            <a:off x="1530189" y="2166797"/>
            <a:ext cx="3213240" cy="3419834"/>
          </a:xfrm>
          <a:prstGeom prst="bentConnector3">
            <a:avLst>
              <a:gd name="adj1" fmla="val 1071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Terminator 29"/>
          <p:cNvSpPr/>
          <p:nvPr/>
        </p:nvSpPr>
        <p:spPr>
          <a:xfrm>
            <a:off x="6957314" y="5801791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cxnSp>
        <p:nvCxnSpPr>
          <p:cNvPr id="32" name="Straight Arrow Connector 31"/>
          <p:cNvCxnSpPr>
            <a:stCxn id="17" idx="3"/>
            <a:endCxn id="30" idx="1"/>
          </p:cNvCxnSpPr>
          <p:nvPr/>
        </p:nvCxnSpPr>
        <p:spPr>
          <a:xfrm flipV="1">
            <a:off x="6018664" y="6096881"/>
            <a:ext cx="938650" cy="4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46"/>
          <p:cNvSpPr txBox="1"/>
          <p:nvPr/>
        </p:nvSpPr>
        <p:spPr>
          <a:xfrm>
            <a:off x="5952398" y="5788129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34" name="Text Box 45"/>
          <p:cNvSpPr txBox="1"/>
          <p:nvPr/>
        </p:nvSpPr>
        <p:spPr>
          <a:xfrm>
            <a:off x="4929447" y="5235875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35" name="Text Box 46"/>
          <p:cNvSpPr txBox="1"/>
          <p:nvPr/>
        </p:nvSpPr>
        <p:spPr>
          <a:xfrm>
            <a:off x="1562329" y="4782583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 Box 45"/>
          <p:cNvSpPr txBox="1"/>
          <p:nvPr/>
        </p:nvSpPr>
        <p:spPr>
          <a:xfrm>
            <a:off x="2556276" y="3818274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stCxn id="14" idx="3"/>
            <a:endCxn id="8" idx="0"/>
          </p:cNvCxnSpPr>
          <p:nvPr/>
        </p:nvCxnSpPr>
        <p:spPr>
          <a:xfrm flipH="1" flipV="1">
            <a:off x="1426892" y="3114861"/>
            <a:ext cx="1166184" cy="1192285"/>
          </a:xfrm>
          <a:prstGeom prst="bentConnector4">
            <a:avLst>
              <a:gd name="adj1" fmla="val -19602"/>
              <a:gd name="adj2" fmla="val 119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37147" y="1425224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err="1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schedule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9" name="Straight Arrow Connector 58"/>
          <p:cNvCxnSpPr>
            <a:stCxn id="53" idx="2"/>
            <a:endCxn id="7" idx="1"/>
          </p:cNvCxnSpPr>
          <p:nvPr/>
        </p:nvCxnSpPr>
        <p:spPr>
          <a:xfrm>
            <a:off x="1426892" y="1795533"/>
            <a:ext cx="0" cy="47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85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30" grpId="0" animBg="1"/>
      <p:bldP spid="33" grpId="0"/>
      <p:bldP spid="34" grpId="0"/>
      <p:bldP spid="35" grpId="0"/>
      <p:bldP spid="36" grpId="0"/>
      <p:bldP spid="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 for your listening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7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40154"/>
            <a:ext cx="6347714" cy="2051191"/>
          </a:xfrm>
        </p:spPr>
        <p:txBody>
          <a:bodyPr/>
          <a:lstStyle/>
          <a:p>
            <a:r>
              <a:rPr lang="en-US" dirty="0" smtClean="0"/>
              <a:t>Only </a:t>
            </a:r>
            <a:r>
              <a:rPr lang="en-US" dirty="0" smtClean="0"/>
              <a:t>provide </a:t>
            </a:r>
            <a:r>
              <a:rPr lang="en-US" dirty="0" smtClean="0"/>
              <a:t>information of offices.</a:t>
            </a:r>
          </a:p>
          <a:p>
            <a:r>
              <a:rPr lang="en-US" dirty="0" smtClean="0"/>
              <a:t>Customers contact with owners directly.</a:t>
            </a:r>
          </a:p>
          <a:p>
            <a:r>
              <a:rPr lang="en-US" dirty="0" smtClean="0"/>
              <a:t>Owners hardly to sign the contract.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655" y="3337552"/>
            <a:ext cx="4285190" cy="2010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7552"/>
            <a:ext cx="4128655" cy="201076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09598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5"/>
              </a:rPr>
              <a:t>http://</a:t>
            </a:r>
            <a:r>
              <a:rPr lang="en-US" sz="1200" dirty="0" smtClean="0">
                <a:hlinkClick r:id="rId5"/>
              </a:rPr>
              <a:t>vanphonggiatotchothue.com</a:t>
            </a:r>
            <a:endParaRPr lang="en-US" sz="1200" dirty="0" smtClean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4433452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6"/>
              </a:rPr>
              <a:t>http://</a:t>
            </a:r>
            <a:r>
              <a:rPr lang="en-US" sz="1200" dirty="0" smtClean="0">
                <a:hlinkClick r:id="rId6"/>
              </a:rPr>
              <a:t>www.vanphongchothuequan1.com.vn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15008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5978" y="1691936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73284" y="1691936"/>
            <a:ext cx="2526853" cy="4464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Model</a:t>
            </a:r>
            <a:endParaRPr lang="en-US" dirty="0"/>
          </a:p>
        </p:txBody>
      </p:sp>
      <p:pic>
        <p:nvPicPr>
          <p:cNvPr id="1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332" y="3284525"/>
            <a:ext cx="1609950" cy="13432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7" y="1940140"/>
            <a:ext cx="1081617" cy="10816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6" y="4503140"/>
            <a:ext cx="1286730" cy="1286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64" y="4119686"/>
            <a:ext cx="833000" cy="12925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20" y="1805544"/>
            <a:ext cx="899707" cy="854038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6200000">
            <a:off x="619880" y="3783779"/>
            <a:ext cx="1054294" cy="278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4272896" y="3284525"/>
            <a:ext cx="362136" cy="751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/>
          <p:cNvSpPr/>
          <p:nvPr/>
        </p:nvSpPr>
        <p:spPr>
          <a:xfrm>
            <a:off x="5874720" y="4021523"/>
            <a:ext cx="925029" cy="2405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00513" y="3664485"/>
            <a:ext cx="90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Belong to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81696" y="295839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42911" y="5788596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Offices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320277" y="274176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723" y="1791825"/>
            <a:ext cx="855133" cy="85513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034098" y="553710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39056" y="458131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81174" y="279958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37579" y="2489630"/>
            <a:ext cx="158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66721" y="3430723"/>
            <a:ext cx="106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08" y="1570528"/>
            <a:ext cx="733662" cy="841758"/>
          </a:xfrm>
          <a:prstGeom prst="rect">
            <a:avLst/>
          </a:prstGeom>
        </p:spPr>
      </p:pic>
      <p:sp>
        <p:nvSpPr>
          <p:cNvPr id="6" name="Left-Right Arrow 5"/>
          <p:cNvSpPr/>
          <p:nvPr/>
        </p:nvSpPr>
        <p:spPr>
          <a:xfrm>
            <a:off x="2028938" y="2336989"/>
            <a:ext cx="1208711" cy="233085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8" y="4948527"/>
            <a:ext cx="913852" cy="91385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855717" y="129621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 System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942" y="1276827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Supplier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828193" y="1646159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911308" y="1242913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Customer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35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282" y="200809"/>
            <a:ext cx="7564346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Revenue Model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4400" dirty="0" smtClean="0">
                <a:solidFill>
                  <a:schemeClr val="tx1"/>
                </a:solidFill>
              </a:rPr>
              <a:t>Based on commission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5978" y="1691936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41139" y="1798332"/>
            <a:ext cx="2251488" cy="4464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55717" y="129621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 System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9942" y="1276827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28193" y="1646159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90214" y="1276827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Customer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7" y="1940140"/>
            <a:ext cx="1081617" cy="10816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1696" y="295839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Owners</a:t>
            </a:r>
            <a:endParaRPr lang="en-US" dirty="0"/>
          </a:p>
        </p:txBody>
      </p:sp>
      <p:pic>
        <p:nvPicPr>
          <p:cNvPr id="14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25" y="1798332"/>
            <a:ext cx="1609950" cy="1343212"/>
          </a:xfrm>
        </p:spPr>
      </p:pic>
      <p:sp>
        <p:nvSpPr>
          <p:cNvPr id="15" name="TextBox 14"/>
          <p:cNvSpPr txBox="1"/>
          <p:nvPr/>
        </p:nvSpPr>
        <p:spPr>
          <a:xfrm>
            <a:off x="7139056" y="329371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129" y="1832591"/>
            <a:ext cx="983118" cy="9831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43" y="2331342"/>
            <a:ext cx="628304" cy="6283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708" y="3633236"/>
            <a:ext cx="657221" cy="65722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5689" y="582805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933" y="5111551"/>
            <a:ext cx="855133" cy="85513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2111341" y="2324150"/>
            <a:ext cx="1504645" cy="278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67076" y="283387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708363" y="405920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Commission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4266883" y="3160930"/>
            <a:ext cx="281100" cy="5367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4266883" y="4457661"/>
            <a:ext cx="281100" cy="623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rot="5400000">
            <a:off x="6047168" y="1884501"/>
            <a:ext cx="281100" cy="11371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6092550" y="2254736"/>
            <a:ext cx="281100" cy="11371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 Arrow 27"/>
          <p:cNvSpPr/>
          <p:nvPr/>
        </p:nvSpPr>
        <p:spPr>
          <a:xfrm rot="16200000">
            <a:off x="1779731" y="2577528"/>
            <a:ext cx="788294" cy="2601683"/>
          </a:xfrm>
          <a:prstGeom prst="bentArrow">
            <a:avLst>
              <a:gd name="adj1" fmla="val 25000"/>
              <a:gd name="adj2" fmla="val 22271"/>
              <a:gd name="adj3" fmla="val 49564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304490" y="20367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64553" y="2034918"/>
            <a:ext cx="65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641238" y="2884279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39" y="3432192"/>
            <a:ext cx="563554" cy="56355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125" y="4494396"/>
            <a:ext cx="517811" cy="5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282" y="200809"/>
            <a:ext cx="8554050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Revenue Model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4400" dirty="0" smtClean="0">
                <a:solidFill>
                  <a:schemeClr val="tx1"/>
                </a:solidFill>
              </a:rPr>
              <a:t>Based on price difference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5978" y="1691936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73284" y="1691936"/>
            <a:ext cx="2526853" cy="4464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55717" y="129621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 System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9942" y="1276827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28193" y="1646159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11308" y="1242913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Customer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7" y="1940140"/>
            <a:ext cx="1081617" cy="10816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1696" y="295839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78" y="1866126"/>
            <a:ext cx="809369" cy="8093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692" y="2256823"/>
            <a:ext cx="562610" cy="562610"/>
          </a:xfrm>
          <a:prstGeom prst="rect">
            <a:avLst/>
          </a:prstGeom>
        </p:spPr>
      </p:pic>
      <p:pic>
        <p:nvPicPr>
          <p:cNvPr id="16" name="Content Placeholder 6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65" y="3109880"/>
            <a:ext cx="1609950" cy="1343212"/>
          </a:xfrm>
        </p:spPr>
      </p:pic>
      <p:sp>
        <p:nvSpPr>
          <p:cNvPr id="17" name="TextBox 16"/>
          <p:cNvSpPr txBox="1"/>
          <p:nvPr/>
        </p:nvSpPr>
        <p:spPr>
          <a:xfrm>
            <a:off x="7145356" y="448700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69061" y="2696860"/>
            <a:ext cx="123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price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49971" y="583982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49" y="5108334"/>
            <a:ext cx="855133" cy="855133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2111341" y="2324150"/>
            <a:ext cx="1504645" cy="278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304490" y="20367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</a:t>
            </a:r>
            <a:endParaRPr lang="en-US" dirty="0"/>
          </a:p>
        </p:txBody>
      </p:sp>
      <p:sp>
        <p:nvSpPr>
          <p:cNvPr id="3" name="Up Arrow 2"/>
          <p:cNvSpPr/>
          <p:nvPr/>
        </p:nvSpPr>
        <p:spPr>
          <a:xfrm>
            <a:off x="4447959" y="4482952"/>
            <a:ext cx="294879" cy="5765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2093378" y="2675495"/>
            <a:ext cx="1504645" cy="278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40" y="2890031"/>
            <a:ext cx="628304" cy="62830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854433" y="45412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</a:t>
            </a:r>
            <a:endParaRPr lang="en-US" dirty="0"/>
          </a:p>
        </p:txBody>
      </p:sp>
      <p:sp>
        <p:nvSpPr>
          <p:cNvPr id="27" name="Down Arrow 26"/>
          <p:cNvSpPr/>
          <p:nvPr/>
        </p:nvSpPr>
        <p:spPr>
          <a:xfrm rot="5400000">
            <a:off x="5815254" y="3016033"/>
            <a:ext cx="281100" cy="1692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6200000">
            <a:off x="5815256" y="3386269"/>
            <a:ext cx="281100" cy="1692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93621" y="3448063"/>
            <a:ext cx="65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721441" y="436236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sp>
        <p:nvSpPr>
          <p:cNvPr id="32" name="Not Equal 31"/>
          <p:cNvSpPr/>
          <p:nvPr/>
        </p:nvSpPr>
        <p:spPr>
          <a:xfrm>
            <a:off x="4228627" y="3080913"/>
            <a:ext cx="801222" cy="373636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001529" y="3330100"/>
            <a:ext cx="1101225" cy="217328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877" y="4656265"/>
            <a:ext cx="628304" cy="62830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132" y="3501139"/>
            <a:ext cx="761036" cy="7610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44" y="3889360"/>
            <a:ext cx="395805" cy="39580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280883" y="4148723"/>
            <a:ext cx="69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1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2349066" y="1433110"/>
            <a:ext cx="4462607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2853907" y="1063777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component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423" y="1801213"/>
            <a:ext cx="693453" cy="57856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Capstone Project Defense - Office Rental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48" y="2621177"/>
            <a:ext cx="1397000" cy="1023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73" y="4120004"/>
            <a:ext cx="748792" cy="1423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73" y="1595475"/>
            <a:ext cx="694151" cy="694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73" y="1638587"/>
            <a:ext cx="698094" cy="6626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85" y="4290830"/>
            <a:ext cx="585891" cy="556152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5434" y="1225683"/>
            <a:ext cx="202736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Search office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11801" y="862826"/>
            <a:ext cx="2062749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office</a:t>
            </a:r>
          </a:p>
        </p:txBody>
      </p:sp>
      <p:sp>
        <p:nvSpPr>
          <p:cNvPr id="16" name="Oval 15"/>
          <p:cNvSpPr/>
          <p:nvPr/>
        </p:nvSpPr>
        <p:spPr>
          <a:xfrm>
            <a:off x="56837" y="2536891"/>
            <a:ext cx="2044464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office</a:t>
            </a:r>
          </a:p>
        </p:txBody>
      </p:sp>
      <p:sp>
        <p:nvSpPr>
          <p:cNvPr id="17" name="Oval 16"/>
          <p:cNvSpPr/>
          <p:nvPr/>
        </p:nvSpPr>
        <p:spPr>
          <a:xfrm>
            <a:off x="56835" y="1879655"/>
            <a:ext cx="204446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appointment</a:t>
            </a:r>
          </a:p>
        </p:txBody>
      </p:sp>
      <p:sp>
        <p:nvSpPr>
          <p:cNvPr id="18" name="Oval 17"/>
          <p:cNvSpPr/>
          <p:nvPr/>
        </p:nvSpPr>
        <p:spPr>
          <a:xfrm>
            <a:off x="6907946" y="2373440"/>
            <a:ext cx="2062749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Schedule request</a:t>
            </a:r>
          </a:p>
        </p:txBody>
      </p:sp>
      <p:sp>
        <p:nvSpPr>
          <p:cNvPr id="19" name="Oval 18"/>
          <p:cNvSpPr/>
          <p:nvPr/>
        </p:nvSpPr>
        <p:spPr>
          <a:xfrm>
            <a:off x="6928685" y="1498986"/>
            <a:ext cx="2045866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appointment</a:t>
            </a:r>
          </a:p>
        </p:txBody>
      </p:sp>
      <p:sp>
        <p:nvSpPr>
          <p:cNvPr id="20" name="Oval 19"/>
          <p:cNvSpPr/>
          <p:nvPr/>
        </p:nvSpPr>
        <p:spPr>
          <a:xfrm>
            <a:off x="60455" y="3313579"/>
            <a:ext cx="205048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contract</a:t>
            </a:r>
          </a:p>
        </p:txBody>
      </p:sp>
      <p:sp>
        <p:nvSpPr>
          <p:cNvPr id="21" name="Oval 20"/>
          <p:cNvSpPr/>
          <p:nvPr/>
        </p:nvSpPr>
        <p:spPr>
          <a:xfrm>
            <a:off x="6907946" y="3137438"/>
            <a:ext cx="2062749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contract</a:t>
            </a:r>
          </a:p>
        </p:txBody>
      </p:sp>
      <p:sp>
        <p:nvSpPr>
          <p:cNvPr id="22" name="Oval 21"/>
          <p:cNvSpPr/>
          <p:nvPr/>
        </p:nvSpPr>
        <p:spPr>
          <a:xfrm>
            <a:off x="2393370" y="6142993"/>
            <a:ext cx="2045866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appointment</a:t>
            </a:r>
          </a:p>
        </p:txBody>
      </p:sp>
      <p:sp>
        <p:nvSpPr>
          <p:cNvPr id="23" name="Oval 22"/>
          <p:cNvSpPr/>
          <p:nvPr/>
        </p:nvSpPr>
        <p:spPr>
          <a:xfrm>
            <a:off x="4939413" y="5964858"/>
            <a:ext cx="2045866" cy="8683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assigned request</a:t>
            </a:r>
          </a:p>
        </p:txBody>
      </p:sp>
      <p:sp>
        <p:nvSpPr>
          <p:cNvPr id="24" name="Oval 23"/>
          <p:cNvSpPr/>
          <p:nvPr/>
        </p:nvSpPr>
        <p:spPr>
          <a:xfrm>
            <a:off x="71938" y="4058161"/>
            <a:ext cx="205048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repair/ rental</a:t>
            </a:r>
          </a:p>
        </p:txBody>
      </p:sp>
      <p:sp>
        <p:nvSpPr>
          <p:cNvPr id="25" name="Oval 24"/>
          <p:cNvSpPr/>
          <p:nvPr/>
        </p:nvSpPr>
        <p:spPr>
          <a:xfrm>
            <a:off x="6907946" y="3785804"/>
            <a:ext cx="2062749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repair/ rental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56527" y="371002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 service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677755" y="374422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office service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041914" y="546045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737428" y="220769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02415" y="225446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787034" y="485931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739545" y="2346584"/>
            <a:ext cx="1353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cxnSp>
        <p:nvCxnSpPr>
          <p:cNvPr id="34" name="Straight Connector 33"/>
          <p:cNvCxnSpPr>
            <a:endCxn id="14" idx="5"/>
          </p:cNvCxnSpPr>
          <p:nvPr/>
        </p:nvCxnSpPr>
        <p:spPr>
          <a:xfrm flipH="1" flipV="1">
            <a:off x="1785898" y="1680968"/>
            <a:ext cx="975338" cy="1004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1973508" y="2935711"/>
            <a:ext cx="766039" cy="298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7" idx="5"/>
          </p:cNvCxnSpPr>
          <p:nvPr/>
        </p:nvCxnSpPr>
        <p:spPr>
          <a:xfrm flipH="1" flipV="1">
            <a:off x="1801895" y="2334940"/>
            <a:ext cx="952754" cy="630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0" idx="6"/>
          </p:cNvCxnSpPr>
          <p:nvPr/>
        </p:nvCxnSpPr>
        <p:spPr>
          <a:xfrm flipV="1">
            <a:off x="2110940" y="3443022"/>
            <a:ext cx="650296" cy="137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4" idx="7"/>
          </p:cNvCxnSpPr>
          <p:nvPr/>
        </p:nvCxnSpPr>
        <p:spPr>
          <a:xfrm flipV="1">
            <a:off x="1822136" y="3602656"/>
            <a:ext cx="939100" cy="53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5" idx="2"/>
          </p:cNvCxnSpPr>
          <p:nvPr/>
        </p:nvCxnSpPr>
        <p:spPr>
          <a:xfrm flipH="1">
            <a:off x="6505741" y="1129526"/>
            <a:ext cx="406060" cy="149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19" idx="3"/>
          </p:cNvCxnSpPr>
          <p:nvPr/>
        </p:nvCxnSpPr>
        <p:spPr>
          <a:xfrm flipV="1">
            <a:off x="6505741" y="1954271"/>
            <a:ext cx="722554" cy="920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1" idx="2"/>
          </p:cNvCxnSpPr>
          <p:nvPr/>
        </p:nvCxnSpPr>
        <p:spPr>
          <a:xfrm flipH="1" flipV="1">
            <a:off x="6530678" y="3352800"/>
            <a:ext cx="377268" cy="51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3" idx="3"/>
          </p:cNvCxnSpPr>
          <p:nvPr/>
        </p:nvCxnSpPr>
        <p:spPr>
          <a:xfrm flipH="1">
            <a:off x="6505741" y="2768750"/>
            <a:ext cx="544058" cy="368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3469844" y="5460452"/>
            <a:ext cx="623218" cy="682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787034" y="5460452"/>
            <a:ext cx="782851" cy="552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308" y="2622834"/>
            <a:ext cx="1552433" cy="1029768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 flipH="1" flipV="1">
            <a:off x="6520556" y="3596654"/>
            <a:ext cx="464723" cy="355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45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54469" y="1869170"/>
            <a:ext cx="5519351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384" y="197535"/>
            <a:ext cx="6919876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Search Office - Request Appointment - Create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060243"/>
            <a:ext cx="1196625" cy="998367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51" y="2058211"/>
            <a:ext cx="1303031" cy="9310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599" y="316878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6975" y="1930400"/>
            <a:ext cx="1474573" cy="1607722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879230" y="155228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42" name="Right Arrow 41"/>
          <p:cNvSpPr/>
          <p:nvPr/>
        </p:nvSpPr>
        <p:spPr>
          <a:xfrm flipV="1">
            <a:off x="1928565" y="2499011"/>
            <a:ext cx="1275954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176112" y="2711768"/>
            <a:ext cx="1188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Choose an</a:t>
            </a:r>
          </a:p>
          <a:p>
            <a:r>
              <a:rPr lang="en-US" sz="1600" dirty="0" smtClean="0"/>
              <a:t> office</a:t>
            </a:r>
            <a:endParaRPr lang="en-US" sz="1600" dirty="0"/>
          </a:p>
        </p:txBody>
      </p:sp>
      <p:sp>
        <p:nvSpPr>
          <p:cNvPr id="4" name="Oval 3"/>
          <p:cNvSpPr/>
          <p:nvPr/>
        </p:nvSpPr>
        <p:spPr>
          <a:xfrm>
            <a:off x="1990569" y="276661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9" name="Right Arrow 48"/>
          <p:cNvSpPr/>
          <p:nvPr/>
        </p:nvSpPr>
        <p:spPr>
          <a:xfrm rot="2727836" flipV="1">
            <a:off x="4409411" y="3276621"/>
            <a:ext cx="894646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4780674" y="2734095"/>
            <a:ext cx="1415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Create appointment</a:t>
            </a:r>
            <a:endParaRPr lang="en-US" sz="16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310" y="3603433"/>
            <a:ext cx="714359" cy="110848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232572" y="465195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4842633" y="278495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413" y="2080618"/>
            <a:ext cx="1115992" cy="931094"/>
          </a:xfrm>
          <a:prstGeom prst="rect">
            <a:avLst/>
          </a:prstGeom>
        </p:spPr>
      </p:pic>
      <p:sp>
        <p:nvSpPr>
          <p:cNvPr id="57" name="Right Arrow 56"/>
          <p:cNvSpPr/>
          <p:nvPr/>
        </p:nvSpPr>
        <p:spPr>
          <a:xfrm rot="8271280" flipV="1">
            <a:off x="6060656" y="3240687"/>
            <a:ext cx="889088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551234" y="3349658"/>
            <a:ext cx="1404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Check appointment</a:t>
            </a:r>
            <a:endParaRPr lang="en-US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6958262" y="29272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60" name="Oval 59"/>
          <p:cNvSpPr/>
          <p:nvPr/>
        </p:nvSpPr>
        <p:spPr>
          <a:xfrm>
            <a:off x="6627710" y="3388566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273" y="4993363"/>
            <a:ext cx="887864" cy="740762"/>
          </a:xfrm>
          <a:prstGeom prst="rect">
            <a:avLst/>
          </a:prstGeom>
        </p:spPr>
      </p:pic>
      <p:sp>
        <p:nvSpPr>
          <p:cNvPr id="62" name="Right Arrow 61"/>
          <p:cNvSpPr/>
          <p:nvPr/>
        </p:nvSpPr>
        <p:spPr>
          <a:xfrm rot="8142670" flipV="1">
            <a:off x="4122013" y="4838738"/>
            <a:ext cx="112751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4419730" y="5095187"/>
            <a:ext cx="1173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  Assign </a:t>
            </a:r>
          </a:p>
          <a:p>
            <a:r>
              <a:rPr lang="en-US" sz="1600" dirty="0" smtClean="0"/>
              <a:t>  to staff</a:t>
            </a:r>
            <a:endParaRPr lang="en-US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3278526" y="5734125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65" name="Oval 64"/>
          <p:cNvSpPr/>
          <p:nvPr/>
        </p:nvSpPr>
        <p:spPr>
          <a:xfrm>
            <a:off x="4586582" y="5151090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" name="Left-Up Arrow 7"/>
          <p:cNvSpPr/>
          <p:nvPr/>
        </p:nvSpPr>
        <p:spPr>
          <a:xfrm rot="5400000">
            <a:off x="966119" y="3527975"/>
            <a:ext cx="2096769" cy="2315538"/>
          </a:xfrm>
          <a:prstGeom prst="leftUpArrow">
            <a:avLst>
              <a:gd name="adj1" fmla="val 11055"/>
              <a:gd name="adj2" fmla="val 13177"/>
              <a:gd name="adj3" fmla="val 12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58659" y="5617041"/>
            <a:ext cx="240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Meet and check office</a:t>
            </a:r>
            <a:endParaRPr lang="en-US" sz="1600" dirty="0"/>
          </a:p>
        </p:txBody>
      </p:sp>
      <p:sp>
        <p:nvSpPr>
          <p:cNvPr id="67" name="Oval 66"/>
          <p:cNvSpPr/>
          <p:nvPr/>
        </p:nvSpPr>
        <p:spPr>
          <a:xfrm>
            <a:off x="354399" y="5677546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9" name="Right Arrow 68"/>
          <p:cNvSpPr/>
          <p:nvPr/>
        </p:nvSpPr>
        <p:spPr>
          <a:xfrm rot="18951259" flipV="1">
            <a:off x="4129694" y="4543193"/>
            <a:ext cx="112751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3256226" y="3922118"/>
            <a:ext cx="166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Decide create contract</a:t>
            </a:r>
            <a:endParaRPr lang="en-US" sz="1600" dirty="0"/>
          </a:p>
        </p:txBody>
      </p:sp>
      <p:sp>
        <p:nvSpPr>
          <p:cNvPr id="71" name="Oval 70"/>
          <p:cNvSpPr/>
          <p:nvPr/>
        </p:nvSpPr>
        <p:spPr>
          <a:xfrm>
            <a:off x="3317318" y="3967969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2" name="Oval 71"/>
          <p:cNvSpPr/>
          <p:nvPr/>
        </p:nvSpPr>
        <p:spPr>
          <a:xfrm>
            <a:off x="6418242" y="2885203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420" y="4671470"/>
            <a:ext cx="870625" cy="915061"/>
          </a:xfrm>
          <a:prstGeom prst="rect">
            <a:avLst/>
          </a:prstGeom>
        </p:spPr>
      </p:pic>
      <p:sp>
        <p:nvSpPr>
          <p:cNvPr id="74" name="Right Arrow 73"/>
          <p:cNvSpPr/>
          <p:nvPr/>
        </p:nvSpPr>
        <p:spPr>
          <a:xfrm rot="2238104" flipV="1">
            <a:off x="6109856" y="4528354"/>
            <a:ext cx="11935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173063" y="4952292"/>
            <a:ext cx="1343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Create Contract</a:t>
            </a:r>
            <a:endParaRPr lang="en-US" sz="1600" dirty="0"/>
          </a:p>
        </p:txBody>
      </p:sp>
      <p:sp>
        <p:nvSpPr>
          <p:cNvPr id="76" name="TextBox 75"/>
          <p:cNvSpPr txBox="1"/>
          <p:nvPr/>
        </p:nvSpPr>
        <p:spPr>
          <a:xfrm>
            <a:off x="7043359" y="5460379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</a:p>
        </p:txBody>
      </p:sp>
      <p:sp>
        <p:nvSpPr>
          <p:cNvPr id="77" name="Oval 76"/>
          <p:cNvSpPr/>
          <p:nvPr/>
        </p:nvSpPr>
        <p:spPr>
          <a:xfrm>
            <a:off x="6208224" y="4970792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7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" grpId="0"/>
      <p:bldP spid="34" grpId="0" animBg="1"/>
      <p:bldP spid="41" grpId="0"/>
      <p:bldP spid="42" grpId="0" animBg="1"/>
      <p:bldP spid="46" grpId="0"/>
      <p:bldP spid="4" grpId="0" animBg="1"/>
      <p:bldP spid="49" grpId="0" animBg="1"/>
      <p:bldP spid="51" grpId="0"/>
      <p:bldP spid="54" grpId="0"/>
      <p:bldP spid="55" grpId="0" animBg="1"/>
      <p:bldP spid="57" grpId="0" animBg="1"/>
      <p:bldP spid="58" grpId="0"/>
      <p:bldP spid="59" grpId="0"/>
      <p:bldP spid="60" grpId="0" animBg="1"/>
      <p:bldP spid="62" grpId="0" animBg="1"/>
      <p:bldP spid="63" grpId="0"/>
      <p:bldP spid="64" grpId="0"/>
      <p:bldP spid="65" grpId="0" animBg="1"/>
      <p:bldP spid="8" grpId="0" animBg="1"/>
      <p:bldP spid="66" grpId="0"/>
      <p:bldP spid="67" grpId="0" animBg="1"/>
      <p:bldP spid="69" grpId="0" animBg="1"/>
      <p:bldP spid="70" grpId="0"/>
      <p:bldP spid="71" grpId="0" animBg="1"/>
      <p:bldP spid="72" grpId="0" animBg="1"/>
      <p:bldP spid="74" grpId="0" animBg="1"/>
      <p:bldP spid="75" grpId="0"/>
      <p:bldP spid="76" grpId="0"/>
      <p:bldP spid="7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22" y="2122372"/>
            <a:ext cx="922639" cy="92263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975856" y="1843250"/>
            <a:ext cx="5519351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879230" y="155228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Request Office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pic>
        <p:nvPicPr>
          <p:cNvPr id="36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5" y="4371096"/>
            <a:ext cx="1196625" cy="998367"/>
          </a:xfrm>
        </p:spPr>
      </p:pic>
      <p:sp>
        <p:nvSpPr>
          <p:cNvPr id="37" name="TextBox 36"/>
          <p:cNvSpPr txBox="1"/>
          <p:nvPr/>
        </p:nvSpPr>
        <p:spPr>
          <a:xfrm>
            <a:off x="647323" y="5320401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86975" y="1930399"/>
            <a:ext cx="1474573" cy="411096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859338" y="294435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Email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94" y="2060243"/>
            <a:ext cx="770021" cy="1484335"/>
          </a:xfrm>
          <a:prstGeom prst="rect">
            <a:avLst/>
          </a:prstGeom>
        </p:spPr>
      </p:pic>
      <p:sp>
        <p:nvSpPr>
          <p:cNvPr id="44" name="Right Arrow 43"/>
          <p:cNvSpPr/>
          <p:nvPr/>
        </p:nvSpPr>
        <p:spPr>
          <a:xfrm rot="19450754">
            <a:off x="1860423" y="3751937"/>
            <a:ext cx="2308569" cy="220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852851" y="3978292"/>
            <a:ext cx="186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 Create request</a:t>
            </a:r>
            <a:endParaRPr lang="en-US" sz="1600" dirty="0"/>
          </a:p>
        </p:txBody>
      </p:sp>
      <p:sp>
        <p:nvSpPr>
          <p:cNvPr id="46" name="Oval 45"/>
          <p:cNvSpPr/>
          <p:nvPr/>
        </p:nvSpPr>
        <p:spPr>
          <a:xfrm>
            <a:off x="2995361" y="401420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079889" y="357337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rot="5400000">
            <a:off x="753998" y="3662527"/>
            <a:ext cx="980507" cy="220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4275" y="3231484"/>
            <a:ext cx="834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Belong     to</a:t>
            </a:r>
            <a:endParaRPr lang="en-US" sz="16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996" y="2093587"/>
            <a:ext cx="1425807" cy="142580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886216" y="1996348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 Schedule check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5206233" y="3420086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Return data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6884680" y="3544578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54" name="Curved Down Arrow 53"/>
          <p:cNvSpPr/>
          <p:nvPr/>
        </p:nvSpPr>
        <p:spPr>
          <a:xfrm>
            <a:off x="5288754" y="2262034"/>
            <a:ext cx="1317030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Curved Down Arrow 54"/>
          <p:cNvSpPr/>
          <p:nvPr/>
        </p:nvSpPr>
        <p:spPr>
          <a:xfrm rot="10800000">
            <a:off x="5288754" y="2909924"/>
            <a:ext cx="1317030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4992318" y="2041230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5262681" y="3464968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ight Arrow 57"/>
          <p:cNvSpPr/>
          <p:nvPr/>
        </p:nvSpPr>
        <p:spPr>
          <a:xfrm rot="10800000">
            <a:off x="1740458" y="2480676"/>
            <a:ext cx="2138772" cy="219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2092760" y="2207470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 smtClean="0"/>
              <a:t>    Send email</a:t>
            </a:r>
            <a:endParaRPr lang="en-US" sz="1600" dirty="0"/>
          </a:p>
        </p:txBody>
      </p:sp>
      <p:sp>
        <p:nvSpPr>
          <p:cNvPr id="60" name="Oval 59"/>
          <p:cNvSpPr/>
          <p:nvPr/>
        </p:nvSpPr>
        <p:spPr>
          <a:xfrm>
            <a:off x="2205837" y="2252352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87323" y="4552071"/>
            <a:ext cx="1414799" cy="104033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006745" y="5609126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 page</a:t>
            </a:r>
            <a:endParaRPr lang="en-US" dirty="0"/>
          </a:p>
        </p:txBody>
      </p:sp>
      <p:sp>
        <p:nvSpPr>
          <p:cNvPr id="63" name="Right Arrow 62"/>
          <p:cNvSpPr/>
          <p:nvPr/>
        </p:nvSpPr>
        <p:spPr>
          <a:xfrm>
            <a:off x="1889644" y="4978350"/>
            <a:ext cx="1989586" cy="219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078160" y="470743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314713" y="4679906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Check request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086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4" grpId="0"/>
      <p:bldP spid="37" grpId="0"/>
      <p:bldP spid="38" grpId="0" animBg="1"/>
      <p:bldP spid="40" grpId="0"/>
      <p:bldP spid="44" grpId="0" animBg="1"/>
      <p:bldP spid="45" grpId="0"/>
      <p:bldP spid="46" grpId="0" animBg="1"/>
      <p:bldP spid="47" grpId="0"/>
      <p:bldP spid="48" grpId="0" animBg="1"/>
      <p:bldP spid="49" grpId="0"/>
      <p:bldP spid="51" grpId="0"/>
      <p:bldP spid="52" grpId="0"/>
      <p:bldP spid="53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 animBg="1"/>
      <p:bldP spid="62" grpId="0"/>
      <p:bldP spid="63" grpId="0" animBg="1"/>
      <p:bldP spid="64" grpId="0" animBg="1"/>
      <p:bldP spid="65" grpId="0"/>
    </p:bldLst>
  </p:timing>
</p:sld>
</file>

<file path=ppt/theme/theme1.xml><?xml version="1.0" encoding="utf-8"?>
<a:theme xmlns:a="http://schemas.openxmlformats.org/drawingml/2006/main" name="Face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2473</TotalTime>
  <Words>901</Words>
  <Application>Microsoft Office PowerPoint</Application>
  <PresentationFormat>On-screen Show (4:3)</PresentationFormat>
  <Paragraphs>286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Cambria</vt:lpstr>
      <vt:lpstr>Cambria Math</vt:lpstr>
      <vt:lpstr>Symbol</vt:lpstr>
      <vt:lpstr>Tahoma</vt:lpstr>
      <vt:lpstr>Times New Roman</vt:lpstr>
      <vt:lpstr>Trebuchet MS</vt:lpstr>
      <vt:lpstr>Wingdings 3</vt:lpstr>
      <vt:lpstr>Facet</vt:lpstr>
      <vt:lpstr>Office Rental Service</vt:lpstr>
      <vt:lpstr>Contents</vt:lpstr>
      <vt:lpstr>Current Situation </vt:lpstr>
      <vt:lpstr>Business Model</vt:lpstr>
      <vt:lpstr>Revenue Model  Based on commission</vt:lpstr>
      <vt:lpstr>Revenue Model  Based on price difference</vt:lpstr>
      <vt:lpstr>System component</vt:lpstr>
      <vt:lpstr>Project Features  Search Office - Request Appointment - Create Contract</vt:lpstr>
      <vt:lpstr>Project Features  Request Office</vt:lpstr>
      <vt:lpstr>Project Features  Request Rental/Repair</vt:lpstr>
      <vt:lpstr>Project Features  Extend/Return contract</vt:lpstr>
      <vt:lpstr>Project Features  Management</vt:lpstr>
      <vt:lpstr>Project Features  Management</vt:lpstr>
      <vt:lpstr>Pros and Cons</vt:lpstr>
      <vt:lpstr>Pros and Cons</vt:lpstr>
      <vt:lpstr>Future Development  </vt:lpstr>
      <vt:lpstr>Q&amp;A</vt:lpstr>
      <vt:lpstr>K-Means Algorithm</vt:lpstr>
      <vt:lpstr>K-Means Algorithm</vt:lpstr>
      <vt:lpstr>K-Means Algorithm</vt:lpstr>
      <vt:lpstr>KNN Algorithm</vt:lpstr>
      <vt:lpstr>Suggest Schedule</vt:lpstr>
      <vt:lpstr>Thanks for your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Rental Service</dc:title>
  <dc:creator>xps</dc:creator>
  <cp:lastModifiedBy>xps</cp:lastModifiedBy>
  <cp:revision>91</cp:revision>
  <dcterms:created xsi:type="dcterms:W3CDTF">2015-08-02T08:20:05Z</dcterms:created>
  <dcterms:modified xsi:type="dcterms:W3CDTF">2015-08-22T03:00:20Z</dcterms:modified>
</cp:coreProperties>
</file>